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.xml" ContentType="application/vnd.openxmlformats-officedocument.presentationml.notesSlide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sldIdLst>
    <p:sldId id="256" r:id="rId2"/>
    <p:sldId id="261" r:id="rId3"/>
    <p:sldId id="262" r:id="rId4"/>
    <p:sldId id="278" r:id="rId5"/>
    <p:sldId id="263" r:id="rId6"/>
    <p:sldId id="264" r:id="rId7"/>
    <p:sldId id="265" r:id="rId8"/>
    <p:sldId id="266" r:id="rId9"/>
    <p:sldId id="258" r:id="rId10"/>
    <p:sldId id="267" r:id="rId11"/>
    <p:sldId id="268" r:id="rId12"/>
    <p:sldId id="271" r:id="rId13"/>
    <p:sldId id="270" r:id="rId14"/>
    <p:sldId id="269" r:id="rId15"/>
    <p:sldId id="259" r:id="rId16"/>
    <p:sldId id="273" r:id="rId17"/>
    <p:sldId id="274" r:id="rId18"/>
    <p:sldId id="272" r:id="rId19"/>
    <p:sldId id="283" r:id="rId20"/>
    <p:sldId id="280" r:id="rId21"/>
    <p:sldId id="281" r:id="rId22"/>
    <p:sldId id="282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RS" dirty="0" smtClean="0"/>
              <a:t>Š</a:t>
            </a:r>
            <a:r>
              <a:rPr lang="en-US" dirty="0" err="1" smtClean="0"/>
              <a:t>kole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škole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osnovna</c:v>
                </c:pt>
                <c:pt idx="1">
                  <c:v>srednja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1012</c:v>
                </c:pt>
                <c:pt idx="1">
                  <c:v>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err="1" smtClean="0"/>
              <a:t>Osnovna</a:t>
            </a:r>
            <a:r>
              <a:rPr lang="hu-HU" dirty="0" smtClean="0"/>
              <a:t> </a:t>
            </a:r>
            <a:r>
              <a:rPr lang="hu-HU" dirty="0" err="1" smtClean="0"/>
              <a:t>škola</a:t>
            </a:r>
            <a:r>
              <a:rPr lang="hu-HU" dirty="0" smtClean="0"/>
              <a:t> – pije </a:t>
            </a:r>
            <a:r>
              <a:rPr lang="hu-HU" dirty="0" err="1" smtClean="0"/>
              <a:t>makar</a:t>
            </a:r>
            <a:r>
              <a:rPr lang="hu-HU" dirty="0" smtClean="0"/>
              <a:t> </a:t>
            </a:r>
            <a:r>
              <a:rPr lang="hu-HU" dirty="0" err="1" smtClean="0"/>
              <a:t>povremeno</a:t>
            </a:r>
            <a:r>
              <a:rPr lang="hu-HU" dirty="0" smtClean="0"/>
              <a:t>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pije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0.34</c:v>
                </c:pt>
                <c:pt idx="1">
                  <c:v>0.22</c:v>
                </c:pt>
                <c:pt idx="2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 pije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0.66</c:v>
                </c:pt>
                <c:pt idx="1">
                  <c:v>0.78</c:v>
                </c:pt>
                <c:pt idx="2">
                  <c:v>0.82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7075968"/>
        <c:axId val="36250752"/>
        <c:axId val="62817536"/>
      </c:bar3DChart>
      <c:catAx>
        <c:axId val="7707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250752"/>
        <c:crosses val="autoZero"/>
        <c:auto val="1"/>
        <c:lblAlgn val="ctr"/>
        <c:lblOffset val="100"/>
        <c:noMultiLvlLbl val="0"/>
      </c:catAx>
      <c:valAx>
        <c:axId val="362507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7075968"/>
        <c:crosses val="autoZero"/>
        <c:crossBetween val="between"/>
      </c:valAx>
      <c:serAx>
        <c:axId val="62817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362507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err="1" smtClean="0"/>
              <a:t>Srednja</a:t>
            </a:r>
            <a:r>
              <a:rPr lang="hu-HU" dirty="0" smtClean="0"/>
              <a:t> </a:t>
            </a:r>
            <a:r>
              <a:rPr lang="hu-HU" dirty="0" err="1" smtClean="0"/>
              <a:t>škola</a:t>
            </a:r>
            <a:r>
              <a:rPr lang="hu-HU" dirty="0" smtClean="0"/>
              <a:t> – pije</a:t>
            </a:r>
            <a:r>
              <a:rPr lang="hu-HU" baseline="0" dirty="0" smtClean="0"/>
              <a:t> </a:t>
            </a:r>
            <a:r>
              <a:rPr lang="hu-HU" dirty="0" err="1" smtClean="0"/>
              <a:t>makar</a:t>
            </a:r>
            <a:r>
              <a:rPr lang="hu-HU" dirty="0" smtClean="0"/>
              <a:t> </a:t>
            </a:r>
            <a:r>
              <a:rPr lang="hu-HU" dirty="0" err="1" smtClean="0"/>
              <a:t>povremeno</a:t>
            </a:r>
            <a:r>
              <a:rPr lang="hu-HU" dirty="0" smtClean="0"/>
              <a:t>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pije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0.77</c:v>
                </c:pt>
                <c:pt idx="2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 pije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0.23</c:v>
                </c:pt>
                <c:pt idx="2">
                  <c:v>0.28999999999999998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7074432"/>
        <c:axId val="36253056"/>
        <c:axId val="67043328"/>
      </c:bar3DChart>
      <c:catAx>
        <c:axId val="770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253056"/>
        <c:crosses val="autoZero"/>
        <c:auto val="1"/>
        <c:lblAlgn val="ctr"/>
        <c:lblOffset val="100"/>
        <c:noMultiLvlLbl val="0"/>
      </c:catAx>
      <c:valAx>
        <c:axId val="362530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7074432"/>
        <c:crosses val="autoZero"/>
        <c:crossBetween val="between"/>
      </c:valAx>
      <c:serAx>
        <c:axId val="67043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362530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33.5</c:v>
                </c:pt>
                <c:pt idx="1">
                  <c:v>46.3</c:v>
                </c:pt>
                <c:pt idx="2">
                  <c:v>65.3</c:v>
                </c:pt>
                <c:pt idx="3">
                  <c:v>76.2</c:v>
                </c:pt>
                <c:pt idx="4">
                  <c:v>84.8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</c:numCache>
            </c:numRef>
          </c:cat>
          <c:val>
            <c:numRef>
              <c:f>Sheet1!$C$2:$C$6</c:f>
              <c:numCache>
                <c:formatCode>0.00</c:formatCode>
                <c:ptCount val="5"/>
                <c:pt idx="0">
                  <c:v>21.2</c:v>
                </c:pt>
                <c:pt idx="1">
                  <c:v>37.200000000000003</c:v>
                </c:pt>
                <c:pt idx="2">
                  <c:v>69.2</c:v>
                </c:pt>
                <c:pt idx="3">
                  <c:v>73.2</c:v>
                </c:pt>
                <c:pt idx="4">
                  <c:v>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</c:numCache>
            </c:numRef>
          </c:cat>
          <c:val>
            <c:numRef>
              <c:f>Sheet1!$D$2:$D$6</c:f>
              <c:numCache>
                <c:formatCode>0.00</c:formatCode>
                <c:ptCount val="5"/>
                <c:pt idx="0">
                  <c:v>18.2</c:v>
                </c:pt>
                <c:pt idx="1">
                  <c:v>29.6</c:v>
                </c:pt>
                <c:pt idx="2">
                  <c:v>68</c:v>
                </c:pt>
                <c:pt idx="3">
                  <c:v>76.099999999999994</c:v>
                </c:pt>
                <c:pt idx="4">
                  <c:v>86.4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507776"/>
        <c:axId val="36255360"/>
        <c:axId val="62819456"/>
      </c:bar3DChart>
      <c:catAx>
        <c:axId val="745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255360"/>
        <c:crosses val="autoZero"/>
        <c:auto val="1"/>
        <c:lblAlgn val="ctr"/>
        <c:lblOffset val="100"/>
        <c:noMultiLvlLbl val="0"/>
      </c:catAx>
      <c:valAx>
        <c:axId val="3625536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74507776"/>
        <c:crosses val="autoZero"/>
        <c:crossBetween val="between"/>
      </c:valAx>
      <c:serAx>
        <c:axId val="62819456"/>
        <c:scaling>
          <c:orientation val="minMax"/>
        </c:scaling>
        <c:delete val="1"/>
        <c:axPos val="b"/>
        <c:majorTickMark val="none"/>
        <c:minorTickMark val="none"/>
        <c:tickLblPos val="nextTo"/>
        <c:crossAx val="3625536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err="1" smtClean="0"/>
              <a:t>Osnovna</a:t>
            </a:r>
            <a:r>
              <a:rPr lang="hu-HU" dirty="0" smtClean="0"/>
              <a:t> </a:t>
            </a:r>
            <a:r>
              <a:rPr lang="hu-HU" dirty="0" err="1" smtClean="0"/>
              <a:t>škola</a:t>
            </a:r>
            <a:r>
              <a:rPr lang="hu-HU" dirty="0" smtClean="0"/>
              <a:t> – </a:t>
            </a:r>
            <a:r>
              <a:rPr lang="hu-HU" dirty="0" err="1" smtClean="0"/>
              <a:t>probao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neku</a:t>
            </a:r>
            <a:r>
              <a:rPr lang="hu-HU" dirty="0" smtClean="0"/>
              <a:t> </a:t>
            </a:r>
            <a:r>
              <a:rPr lang="hu-HU" dirty="0" err="1" smtClean="0"/>
              <a:t>ilegalnu</a:t>
            </a:r>
            <a:r>
              <a:rPr lang="hu-HU" dirty="0" smtClean="0"/>
              <a:t> </a:t>
            </a:r>
            <a:r>
              <a:rPr lang="hu-HU" dirty="0" err="1" smtClean="0"/>
              <a:t>drogu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probao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0.03</c:v>
                </c:pt>
                <c:pt idx="2">
                  <c:v>4.4999999999999998E-2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probao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0.94</c:v>
                </c:pt>
                <c:pt idx="1">
                  <c:v>0.97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4585088"/>
        <c:axId val="74648384"/>
        <c:axId val="65895552"/>
      </c:bar3DChart>
      <c:catAx>
        <c:axId val="745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4648384"/>
        <c:crosses val="autoZero"/>
        <c:auto val="1"/>
        <c:lblAlgn val="ctr"/>
        <c:lblOffset val="100"/>
        <c:noMultiLvlLbl val="0"/>
      </c:catAx>
      <c:valAx>
        <c:axId val="746483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4585088"/>
        <c:crosses val="autoZero"/>
        <c:crossBetween val="between"/>
      </c:valAx>
      <c:serAx>
        <c:axId val="65895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746483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err="1" smtClean="0"/>
              <a:t>Srednja</a:t>
            </a:r>
            <a:r>
              <a:rPr lang="hu-HU" dirty="0" smtClean="0"/>
              <a:t> </a:t>
            </a:r>
            <a:r>
              <a:rPr lang="hu-HU" dirty="0" err="1" smtClean="0"/>
              <a:t>škola</a:t>
            </a:r>
            <a:r>
              <a:rPr lang="hu-HU" dirty="0" smtClean="0"/>
              <a:t> – </a:t>
            </a:r>
            <a:r>
              <a:rPr lang="hu-HU" dirty="0" err="1" smtClean="0"/>
              <a:t>probao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neku</a:t>
            </a:r>
            <a:r>
              <a:rPr lang="hu-HU" dirty="0" smtClean="0"/>
              <a:t> </a:t>
            </a:r>
            <a:r>
              <a:rPr lang="hu-HU" dirty="0" err="1" smtClean="0"/>
              <a:t>ilegalnu</a:t>
            </a:r>
            <a:r>
              <a:rPr lang="hu-HU" dirty="0" smtClean="0"/>
              <a:t> </a:t>
            </a:r>
            <a:r>
              <a:rPr lang="hu-HU" dirty="0" err="1" smtClean="0"/>
              <a:t>drogu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probao je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0.26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probao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0.72</c:v>
                </c:pt>
                <c:pt idx="1">
                  <c:v>0.74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4584576"/>
        <c:axId val="74650688"/>
        <c:axId val="62816256"/>
      </c:bar3DChart>
      <c:catAx>
        <c:axId val="7458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4650688"/>
        <c:crosses val="autoZero"/>
        <c:auto val="1"/>
        <c:lblAlgn val="ctr"/>
        <c:lblOffset val="100"/>
        <c:noMultiLvlLbl val="0"/>
      </c:catAx>
      <c:valAx>
        <c:axId val="746506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4584576"/>
        <c:crosses val="autoZero"/>
        <c:crossBetween val="between"/>
      </c:valAx>
      <c:serAx>
        <c:axId val="62816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7465068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4.9000000000000004</c:v>
                </c:pt>
                <c:pt idx="1">
                  <c:v>6.3</c:v>
                </c:pt>
                <c:pt idx="2">
                  <c:v>15</c:v>
                </c:pt>
                <c:pt idx="3">
                  <c:v>24</c:v>
                </c:pt>
                <c:pt idx="4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</c:numCache>
            </c:numRef>
          </c:cat>
          <c:val>
            <c:numRef>
              <c:f>Sheet1!$C$2:$C$6</c:f>
              <c:numCache>
                <c:formatCode>0.00</c:formatCode>
                <c:ptCount val="5"/>
                <c:pt idx="0">
                  <c:v>2</c:v>
                </c:pt>
                <c:pt idx="1">
                  <c:v>7.7</c:v>
                </c:pt>
                <c:pt idx="2">
                  <c:v>16</c:v>
                </c:pt>
                <c:pt idx="3">
                  <c:v>12.8</c:v>
                </c:pt>
                <c:pt idx="4">
                  <c:v>31.1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</c:numCache>
            </c:numRef>
          </c:cat>
          <c:val>
            <c:numRef>
              <c:f>Sheet1!$D$2:$D$6</c:f>
              <c:numCache>
                <c:formatCode>0.00</c:formatCode>
                <c:ptCount val="5"/>
                <c:pt idx="0">
                  <c:v>4.2</c:v>
                </c:pt>
                <c:pt idx="1">
                  <c:v>8.6</c:v>
                </c:pt>
                <c:pt idx="2">
                  <c:v>16.600000000000001</c:v>
                </c:pt>
                <c:pt idx="3">
                  <c:v>22.1</c:v>
                </c:pt>
                <c:pt idx="4">
                  <c:v>31.8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200384"/>
        <c:axId val="74652992"/>
        <c:axId val="67045888"/>
      </c:bar3DChart>
      <c:catAx>
        <c:axId val="772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4652992"/>
        <c:crosses val="autoZero"/>
        <c:auto val="1"/>
        <c:lblAlgn val="ctr"/>
        <c:lblOffset val="100"/>
        <c:noMultiLvlLbl val="0"/>
      </c:catAx>
      <c:valAx>
        <c:axId val="7465299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77200384"/>
        <c:crosses val="autoZero"/>
        <c:crossBetween val="between"/>
      </c:valAx>
      <c:serAx>
        <c:axId val="67045888"/>
        <c:scaling>
          <c:orientation val="minMax"/>
        </c:scaling>
        <c:delete val="1"/>
        <c:axPos val="b"/>
        <c:majorTickMark val="none"/>
        <c:minorTickMark val="none"/>
        <c:tickLblPos val="nextTo"/>
        <c:crossAx val="7465299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PROSEK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ESPAD 11</c:v>
                </c:pt>
                <c:pt idx="1">
                  <c:v>EXPECTO 11</c:v>
                </c:pt>
                <c:pt idx="2">
                  <c:v>EXPECTO 15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15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ESPAD 11</c:v>
                </c:pt>
                <c:pt idx="1">
                  <c:v>EXPECTO 11</c:v>
                </c:pt>
                <c:pt idx="2">
                  <c:v>EXPECTO 15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</c:v>
                </c:pt>
                <c:pt idx="1">
                  <c:v>17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ESPAD 11</c:v>
                </c:pt>
                <c:pt idx="1">
                  <c:v>EXPECTO 11</c:v>
                </c:pt>
                <c:pt idx="2">
                  <c:v>EXPECTO 15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</c:v>
                </c:pt>
                <c:pt idx="1">
                  <c:v>13</c:v>
                </c:pt>
                <c:pt idx="2">
                  <c:v>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744512"/>
        <c:axId val="74658304"/>
      </c:barChart>
      <c:catAx>
        <c:axId val="7974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658304"/>
        <c:crosses val="autoZero"/>
        <c:auto val="1"/>
        <c:lblAlgn val="ctr"/>
        <c:lblOffset val="100"/>
        <c:noMultiLvlLbl val="0"/>
      </c:catAx>
      <c:valAx>
        <c:axId val="7465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744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PROSEK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ESPAD 11</c:v>
                </c:pt>
                <c:pt idx="1">
                  <c:v>EXPECTO 11</c:v>
                </c:pt>
                <c:pt idx="2">
                  <c:v>EXPECTO 15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42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ESPAD 11</c:v>
                </c:pt>
                <c:pt idx="1">
                  <c:v>EXPECTO 11</c:v>
                </c:pt>
                <c:pt idx="2">
                  <c:v>EXPECTO 15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61</c:v>
                </c:pt>
                <c:pt idx="1">
                  <c:v>54</c:v>
                </c:pt>
                <c:pt idx="2">
                  <c:v>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ESPAD 11</c:v>
                </c:pt>
                <c:pt idx="1">
                  <c:v>EXPECTO 11</c:v>
                </c:pt>
                <c:pt idx="2">
                  <c:v>EXPECTO 15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52</c:v>
                </c:pt>
                <c:pt idx="1">
                  <c:v>33</c:v>
                </c:pt>
                <c:pt idx="2">
                  <c:v>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403904"/>
        <c:axId val="74660608"/>
      </c:barChart>
      <c:catAx>
        <c:axId val="8140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660608"/>
        <c:crosses val="autoZero"/>
        <c:auto val="1"/>
        <c:lblAlgn val="ctr"/>
        <c:lblOffset val="100"/>
        <c:noMultiLvlLbl val="0"/>
      </c:catAx>
      <c:valAx>
        <c:axId val="7466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403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PROSEK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ESPAD 11</c:v>
                </c:pt>
                <c:pt idx="1">
                  <c:v>EXPECTO 11</c:v>
                </c:pt>
                <c:pt idx="2">
                  <c:v>EXPECTO 15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ESPAD 11</c:v>
                </c:pt>
                <c:pt idx="1">
                  <c:v>EXPECTO 11</c:v>
                </c:pt>
                <c:pt idx="2">
                  <c:v>EXPECTO 15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</c:v>
                </c:pt>
                <c:pt idx="1">
                  <c:v>11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ESPAD 11</c:v>
                </c:pt>
                <c:pt idx="1">
                  <c:v>EXPECTO 11</c:v>
                </c:pt>
                <c:pt idx="2">
                  <c:v>EXPECTO 15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741952"/>
        <c:axId val="81314944"/>
      </c:barChart>
      <c:catAx>
        <c:axId val="7974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314944"/>
        <c:crosses val="autoZero"/>
        <c:auto val="1"/>
        <c:lblAlgn val="ctr"/>
        <c:lblOffset val="100"/>
        <c:noMultiLvlLbl val="0"/>
      </c:catAx>
      <c:valAx>
        <c:axId val="8131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741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RS" dirty="0" smtClean="0"/>
              <a:t>Uzorak po polovima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momci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osnovna</c:v>
                </c:pt>
                <c:pt idx="1">
                  <c:v>srednja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468</c:v>
                </c:pt>
                <c:pt idx="1">
                  <c:v>326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devojke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osnovna</c:v>
                </c:pt>
                <c:pt idx="1">
                  <c:v>srednja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506</c:v>
                </c:pt>
                <c:pt idx="1">
                  <c:v>210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132864"/>
        <c:axId val="35262400"/>
        <c:axId val="0"/>
      </c:bar3DChart>
      <c:catAx>
        <c:axId val="3613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262400"/>
        <c:crosses val="autoZero"/>
        <c:auto val="1"/>
        <c:lblAlgn val="ctr"/>
        <c:lblOffset val="100"/>
        <c:noMultiLvlLbl val="0"/>
      </c:catAx>
      <c:valAx>
        <c:axId val="35262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328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3.0864197530863064E-3"/>
                  <c:y val="-2.34375000000000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103</c:v>
                </c:pt>
                <c:pt idx="1">
                  <c:v>880</c:v>
                </c:pt>
                <c:pt idx="2">
                  <c:v>484</c:v>
                </c:pt>
                <c:pt idx="3">
                  <c:v>222</c:v>
                </c:pt>
                <c:pt idx="4">
                  <c:v>345</c:v>
                </c:pt>
                <c:pt idx="5">
                  <c:v>544</c:v>
                </c:pt>
                <c:pt idx="6">
                  <c:v>120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3"/>
                  <c:y val="-4.9479166666666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432098765432664E-3"/>
                  <c:y val="-3.9062500000000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0968E-3"/>
                  <c:y val="-2.86458333333333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86</c:v>
                </c:pt>
                <c:pt idx="1">
                  <c:v>896</c:v>
                </c:pt>
                <c:pt idx="2">
                  <c:v>147</c:v>
                </c:pt>
                <c:pt idx="3">
                  <c:v>26</c:v>
                </c:pt>
                <c:pt idx="4">
                  <c:v>150</c:v>
                </c:pt>
                <c:pt idx="5">
                  <c:v>242</c:v>
                </c:pt>
                <c:pt idx="6">
                  <c:v>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061728395061672E-2"/>
                  <c:y val="-1.56250000000000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3854166666666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91</c:v>
                </c:pt>
                <c:pt idx="1">
                  <c:v>792</c:v>
                </c:pt>
                <c:pt idx="2">
                  <c:v>162</c:v>
                </c:pt>
                <c:pt idx="3">
                  <c:v>325</c:v>
                </c:pt>
                <c:pt idx="4">
                  <c:v>113</c:v>
                </c:pt>
                <c:pt idx="5">
                  <c:v>66</c:v>
                </c:pt>
                <c:pt idx="6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175872"/>
        <c:axId val="35264704"/>
      </c:barChart>
      <c:catAx>
        <c:axId val="3617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64704"/>
        <c:crosses val="autoZero"/>
        <c:auto val="1"/>
        <c:lblAlgn val="ctr"/>
        <c:lblOffset val="100"/>
        <c:noMultiLvlLbl val="0"/>
      </c:catAx>
      <c:valAx>
        <c:axId val="3526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1758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err="1" smtClean="0"/>
              <a:t>Osnovna</a:t>
            </a:r>
            <a:r>
              <a:rPr lang="hu-HU" dirty="0" smtClean="0"/>
              <a:t> </a:t>
            </a:r>
            <a:r>
              <a:rPr lang="hu-HU" dirty="0" err="1" smtClean="0"/>
              <a:t>škola</a:t>
            </a:r>
            <a:r>
              <a:rPr lang="hu-HU" dirty="0" smtClean="0"/>
              <a:t> – </a:t>
            </a:r>
            <a:r>
              <a:rPr lang="hu-HU" dirty="0" err="1" smtClean="0"/>
              <a:t>puši</a:t>
            </a:r>
            <a:r>
              <a:rPr lang="hu-HU" dirty="0" smtClean="0"/>
              <a:t> </a:t>
            </a:r>
            <a:r>
              <a:rPr lang="hu-HU" dirty="0" err="1" smtClean="0"/>
              <a:t>makar</a:t>
            </a:r>
            <a:r>
              <a:rPr lang="hu-HU" dirty="0" smtClean="0"/>
              <a:t> </a:t>
            </a:r>
            <a:r>
              <a:rPr lang="hu-HU" dirty="0" err="1" smtClean="0"/>
              <a:t>povremeno</a:t>
            </a:r>
            <a:r>
              <a:rPr lang="hu-HU" dirty="0" smtClean="0"/>
              <a:t>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puši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0.06</c:v>
                </c:pt>
                <c:pt idx="2">
                  <c:v>4.2999999999999997E-2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 puši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0.83</c:v>
                </c:pt>
                <c:pt idx="1">
                  <c:v>0.94</c:v>
                </c:pt>
                <c:pt idx="2">
                  <c:v>0.96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179456"/>
        <c:axId val="72935104"/>
        <c:axId val="67044608"/>
      </c:bar3DChart>
      <c:catAx>
        <c:axId val="361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2935104"/>
        <c:crosses val="autoZero"/>
        <c:auto val="1"/>
        <c:lblAlgn val="ctr"/>
        <c:lblOffset val="100"/>
        <c:noMultiLvlLbl val="0"/>
      </c:catAx>
      <c:valAx>
        <c:axId val="729351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6179456"/>
        <c:crosses val="autoZero"/>
        <c:crossBetween val="between"/>
      </c:valAx>
      <c:serAx>
        <c:axId val="67044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7293510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err="1" smtClean="0"/>
              <a:t>Srednja</a:t>
            </a:r>
            <a:r>
              <a:rPr lang="hu-HU" dirty="0" smtClean="0"/>
              <a:t> </a:t>
            </a:r>
            <a:r>
              <a:rPr lang="hu-HU" dirty="0" err="1" smtClean="0"/>
              <a:t>škola</a:t>
            </a:r>
            <a:r>
              <a:rPr lang="hu-HU" dirty="0" smtClean="0"/>
              <a:t> – </a:t>
            </a:r>
            <a:r>
              <a:rPr lang="hu-HU" dirty="0" err="1" smtClean="0"/>
              <a:t>puši</a:t>
            </a:r>
            <a:r>
              <a:rPr lang="hu-HU" dirty="0" smtClean="0"/>
              <a:t> </a:t>
            </a:r>
            <a:r>
              <a:rPr lang="hu-HU" dirty="0" err="1" smtClean="0"/>
              <a:t>makar</a:t>
            </a:r>
            <a:r>
              <a:rPr lang="hu-HU" dirty="0" smtClean="0"/>
              <a:t> </a:t>
            </a:r>
            <a:r>
              <a:rPr lang="hu-HU" dirty="0" err="1" smtClean="0"/>
              <a:t>povremeno</a:t>
            </a:r>
            <a:r>
              <a:rPr lang="hu-HU" dirty="0" smtClean="0"/>
              <a:t>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puši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0.41</c:v>
                </c:pt>
                <c:pt idx="1">
                  <c:v>0.32</c:v>
                </c:pt>
                <c:pt idx="2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 puši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0.59</c:v>
                </c:pt>
                <c:pt idx="1">
                  <c:v>0.68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587456"/>
        <c:axId val="72937408"/>
        <c:axId val="65894912"/>
      </c:bar3DChart>
      <c:catAx>
        <c:axId val="375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2937408"/>
        <c:crosses val="autoZero"/>
        <c:auto val="1"/>
        <c:lblAlgn val="ctr"/>
        <c:lblOffset val="100"/>
        <c:noMultiLvlLbl val="0"/>
      </c:catAx>
      <c:valAx>
        <c:axId val="729374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7587456"/>
        <c:crosses val="autoZero"/>
        <c:crossBetween val="between"/>
      </c:valAx>
      <c:serAx>
        <c:axId val="65894912"/>
        <c:scaling>
          <c:orientation val="minMax"/>
        </c:scaling>
        <c:delete val="0"/>
        <c:axPos val="b"/>
        <c:majorTickMark val="none"/>
        <c:minorTickMark val="none"/>
        <c:tickLblPos val="nextTo"/>
        <c:crossAx val="7293740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24</c:v>
                </c:pt>
                <c:pt idx="2">
                  <c:v>28</c:v>
                </c:pt>
                <c:pt idx="3">
                  <c:v>43</c:v>
                </c:pt>
                <c:pt idx="4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14</c:v>
                </c:pt>
                <c:pt idx="2">
                  <c:v>19</c:v>
                </c:pt>
                <c:pt idx="3">
                  <c:v>20</c:v>
                </c:pt>
                <c:pt idx="4">
                  <c:v>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14</c:v>
                </c:pt>
                <c:pt idx="2">
                  <c:v>31</c:v>
                </c:pt>
                <c:pt idx="3">
                  <c:v>42</c:v>
                </c:pt>
                <c:pt idx="4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586944"/>
        <c:axId val="72939712"/>
        <c:axId val="67043968"/>
      </c:bar3DChart>
      <c:catAx>
        <c:axId val="3758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2939712"/>
        <c:crosses val="autoZero"/>
        <c:auto val="1"/>
        <c:lblAlgn val="ctr"/>
        <c:lblOffset val="100"/>
        <c:noMultiLvlLbl val="0"/>
      </c:catAx>
      <c:valAx>
        <c:axId val="729397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7586944"/>
        <c:crosses val="autoZero"/>
        <c:crossBetween val="between"/>
      </c:valAx>
      <c:serAx>
        <c:axId val="67043968"/>
        <c:scaling>
          <c:orientation val="minMax"/>
        </c:scaling>
        <c:delete val="1"/>
        <c:axPos val="b"/>
        <c:majorTickMark val="none"/>
        <c:minorTickMark val="none"/>
        <c:tickLblPos val="nextTo"/>
        <c:crossAx val="7293971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devojke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3994478284554054"/>
                  <c:y val="-0.22014809802277863"/>
                </c:manualLayout>
              </c:layout>
              <c:tx>
                <c:rich>
                  <a:bodyPr/>
                  <a:lstStyle/>
                  <a:p>
                    <a:r>
                      <a:rPr lang="sr-Latn-RS" dirty="0" smtClean="0"/>
                      <a:t>n</a:t>
                    </a:r>
                    <a:r>
                      <a:rPr lang="en-US" dirty="0" err="1" smtClean="0"/>
                      <a:t>ep</a:t>
                    </a:r>
                    <a:r>
                      <a:rPr lang="sr-Latn-RS" dirty="0" smtClean="0"/>
                      <a:t>u-š</a:t>
                    </a:r>
                    <a:r>
                      <a:rPr lang="en-US" dirty="0" err="1" smtClean="0"/>
                      <a:t>ači</a:t>
                    </a:r>
                    <a:r>
                      <a:rPr lang="sr-Latn-RS" dirty="0" smtClean="0"/>
                      <a:t>   </a:t>
                    </a:r>
                    <a:r>
                      <a:rPr lang="en-US" dirty="0"/>
                      <a:t>
85%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422473134254443E-2"/>
                  <c:y val="2.744163796663391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nepušači</c:v>
                </c:pt>
                <c:pt idx="1">
                  <c:v>pušači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85.5</c:v>
                </c:pt>
                <c:pt idx="1">
                  <c:v>14.5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RS" dirty="0" smtClean="0"/>
              <a:t>momci</a:t>
            </a:r>
            <a:endParaRPr lang="en-US" dirty="0"/>
          </a:p>
        </c:rich>
      </c:tx>
      <c:layout>
        <c:manualLayout>
          <c:xMode val="edge"/>
          <c:yMode val="edge"/>
          <c:x val="0.3748113207547169"/>
          <c:y val="6.460296096904441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83,5%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388699054127651E-2"/>
                  <c:y val="2.38848676889816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nepušači</c:v>
                </c:pt>
                <c:pt idx="1">
                  <c:v>pušači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83.5</c:v>
                </c:pt>
                <c:pt idx="1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nedovoljni</c:v>
                </c:pt>
                <c:pt idx="1">
                  <c:v>dovoljni</c:v>
                </c:pt>
                <c:pt idx="2">
                  <c:v>dobri</c:v>
                </c:pt>
                <c:pt idx="3">
                  <c:v>vrlo dobri</c:v>
                </c:pt>
                <c:pt idx="4">
                  <c:v>odlični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29</c:v>
                </c:pt>
                <c:pt idx="2">
                  <c:v>30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85920"/>
        <c:axId val="74724416"/>
      </c:barChart>
      <c:catAx>
        <c:axId val="3758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724416"/>
        <c:crosses val="autoZero"/>
        <c:auto val="1"/>
        <c:lblAlgn val="ctr"/>
        <c:lblOffset val="100"/>
        <c:noMultiLvlLbl val="0"/>
      </c:catAx>
      <c:valAx>
        <c:axId val="7472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58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0.0406</cdr:x>
      <cdr:y>0.6534</cdr:y>
    </cdr:from>
    <cdr:to>
      <cdr:x>0.1288</cdr:x>
      <cdr:y>0.74375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048" y="3644949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2800" dirty="0" smtClean="0"/>
            <a:t>%</a:t>
          </a:r>
          <a:endParaRPr lang="en-US" sz="2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0.0406</cdr:x>
      <cdr:y>0.6534</cdr:y>
    </cdr:from>
    <cdr:to>
      <cdr:x>0.1288</cdr:x>
      <cdr:y>0.74375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048" y="3644949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2800" dirty="0" smtClean="0"/>
            <a:t>%</a:t>
          </a:r>
          <a:endParaRPr lang="en-US" sz="2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0.0406</cdr:x>
      <cdr:y>0.6534</cdr:y>
    </cdr:from>
    <cdr:to>
      <cdr:x>0.1288</cdr:x>
      <cdr:y>0.74375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048" y="3644949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2800" dirty="0" smtClean="0"/>
            <a:t>%</a:t>
          </a:r>
          <a:endParaRPr lang="en-US" sz="2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86788-7CC0-4850-88DD-D5F354F71476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35C6E-4A59-4083-88ED-6968CB1AA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9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35C6E-4A59-4083-88ED-6968CB1AA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9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35C6E-4A59-4083-88ED-6968CB1AA9D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November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microsoft.com/office/2007/relationships/hdphoto" Target="../media/hdphoto5.wdp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91424" y="908720"/>
            <a:ext cx="7848600" cy="1927225"/>
          </a:xfrm>
        </p:spPr>
        <p:txBody>
          <a:bodyPr/>
          <a:lstStyle/>
          <a:p>
            <a:pPr algn="ctr"/>
            <a:r>
              <a:rPr lang="hu-HU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Fondacija</a:t>
            </a:r>
            <a:r>
              <a:rPr lang="hu-H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u-H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mentalne</a:t>
            </a:r>
            <a:r>
              <a:rPr lang="hu-H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u-H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higijene</a:t>
            </a:r>
            <a:r>
              <a:rPr lang="hu-H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u-HU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„EXSPECTO”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717032"/>
            <a:ext cx="7846640" cy="1752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2813" eaLnBrk="1" hangingPunct="1"/>
            <a: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u-H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IZAZOVI – DROGA  2015</a:t>
            </a:r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4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55943"/>
            <a:ext cx="2139696" cy="1261872"/>
          </a:xfrm>
        </p:spPr>
        <p:txBody>
          <a:bodyPr/>
          <a:lstStyle/>
          <a:p>
            <a:r>
              <a:rPr lang="sr-Latn-RS" dirty="0" smtClean="0"/>
              <a:t>Procenat pušača u zavisnosti od školskog uspeha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703389"/>
              </p:ext>
            </p:extLst>
          </p:nvPr>
        </p:nvGraphicFramePr>
        <p:xfrm>
          <a:off x="2971800" y="2924944"/>
          <a:ext cx="5776664" cy="344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7912820" y="3253846"/>
            <a:ext cx="504056" cy="5195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 smtClean="0"/>
              <a:t>%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4" y="3955039"/>
            <a:ext cx="1285899" cy="1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8762" y="3970928"/>
            <a:ext cx="431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8613" y="3662651"/>
            <a:ext cx="431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endParaRPr lang="en-U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499" y="4983436"/>
            <a:ext cx="431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9959" y="5471324"/>
            <a:ext cx="431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0682" y="5665162"/>
            <a:ext cx="431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24501" r="4724"/>
          <a:stretch/>
        </p:blipFill>
        <p:spPr bwMode="auto">
          <a:xfrm>
            <a:off x="3419872" y="836712"/>
            <a:ext cx="3024336" cy="177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3954" y="652046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0600"/>
          </a:xfrm>
        </p:spPr>
        <p:txBody>
          <a:bodyPr>
            <a:normAutofit fontScale="90000"/>
          </a:bodyPr>
          <a:lstStyle/>
          <a:p>
            <a:pPr algn="ctr" defTabSz="912813">
              <a:lnSpc>
                <a:spcPct val="90000"/>
              </a:lnSpc>
            </a:pPr>
            <a:r>
              <a:rPr lang="sr-Latn-CS" b="1" dirty="0"/>
              <a:t>Procenat  (i broj) učenika </a:t>
            </a:r>
            <a:r>
              <a:rPr lang="sr-Latn-CS" b="1" dirty="0" smtClean="0"/>
              <a:t>osnovne </a:t>
            </a:r>
            <a:r>
              <a:rPr lang="sr-Latn-CS" b="1" dirty="0"/>
              <a:t>i srednje škole – konzumiranje alkohola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834070"/>
              </p:ext>
            </p:extLst>
          </p:nvPr>
        </p:nvGraphicFramePr>
        <p:xfrm>
          <a:off x="395536" y="1772816"/>
          <a:ext cx="8424935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osnovna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osnovna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srednja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srednja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nije ni probao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25 % (278)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26.6 %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4.2 % (22)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6.7 %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probao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53 % (590)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55.5 %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18.9 % (688)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22.2 %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povremeno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žurkama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17.8 % (198)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68.3 % (354</a:t>
                      </a:r>
                      <a:r>
                        <a:rPr kumimoji="0" lang="sr-Latn-C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)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57.7 %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kada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neraspoložen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0.8 % (9)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0.6 %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0.8 % (4)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nedeljno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0.2 % (2)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 (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jedno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pi</a:t>
                      </a: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će)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0.3 (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više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pića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3.7 % (19)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 / 2 %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dnevno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0.1 % (1)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 / 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0.2 % (1)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 / 0.4 %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svečanim prilikama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3.1 % (35)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2.1 %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3.9 % (20)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4.7 %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9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42525861"/>
              </p:ext>
            </p:extLst>
          </p:nvPr>
        </p:nvGraphicFramePr>
        <p:xfrm>
          <a:off x="395536" y="83671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9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86042884"/>
              </p:ext>
            </p:extLst>
          </p:nvPr>
        </p:nvGraphicFramePr>
        <p:xfrm>
          <a:off x="395536" y="83671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4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2564912"/>
          </a:xfrm>
        </p:spPr>
        <p:txBody>
          <a:bodyPr/>
          <a:lstStyle/>
          <a:p>
            <a:r>
              <a:rPr lang="sr-Latn-CS" b="1" dirty="0"/>
              <a:t>Procenat učenika koji </a:t>
            </a:r>
            <a:r>
              <a:rPr lang="sr-Latn-CS" b="1" dirty="0" smtClean="0"/>
              <a:t>piju (makar </a:t>
            </a:r>
            <a:r>
              <a:rPr lang="sr-Latn-CS" b="1" dirty="0"/>
              <a:t>i povremeno) u odnosu na godine </a:t>
            </a:r>
            <a:r>
              <a:rPr lang="sr-Latn-CS" b="1" dirty="0" smtClean="0"/>
              <a:t>starosti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813842"/>
              </p:ext>
            </p:extLst>
          </p:nvPr>
        </p:nvGraphicFramePr>
        <p:xfrm>
          <a:off x="2971800" y="620689"/>
          <a:ext cx="5715000" cy="57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2" name="Picture 4" descr="http://png.clipart.me/graphics/thumbs/187/loving-young-couple-toasting-wine-glasses-vector_18768829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31348"/>
            <a:ext cx="1656184" cy="19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980728"/>
            <a:ext cx="12747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2011</a:t>
            </a:r>
            <a:endParaRPr 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38" y="4077072"/>
            <a:ext cx="5387012" cy="232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35896" y="4365104"/>
            <a:ext cx="12747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2015</a:t>
            </a:r>
            <a:endParaRPr 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4" descr="http://png.clipart.me/graphics/thumbs/187/loving-young-couple-toasting-wine-glasses-vector_18768829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8615"/>
            <a:ext cx="1656184" cy="19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1918" y="1225205"/>
            <a:ext cx="3114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Ranijih godina nije postojala razlika između devojčica i dečaka. Na uzorku 2015 postoji značajna razlika u „korist“ dečaka odnosno momaka.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504130"/>
              </p:ext>
            </p:extLst>
          </p:nvPr>
        </p:nvGraphicFramePr>
        <p:xfrm>
          <a:off x="395536" y="83671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4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00984700"/>
              </p:ext>
            </p:extLst>
          </p:nvPr>
        </p:nvGraphicFramePr>
        <p:xfrm>
          <a:off x="395536" y="83671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72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2564912"/>
          </a:xfrm>
        </p:spPr>
        <p:txBody>
          <a:bodyPr/>
          <a:lstStyle/>
          <a:p>
            <a:r>
              <a:rPr lang="sr-Latn-CS" b="1" dirty="0"/>
              <a:t>Procenat učenika koji </a:t>
            </a:r>
            <a:r>
              <a:rPr lang="sr-Latn-CS" b="1" dirty="0" smtClean="0"/>
              <a:t>su probali neku ilegalnu drogu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02532"/>
              </p:ext>
            </p:extLst>
          </p:nvPr>
        </p:nvGraphicFramePr>
        <p:xfrm>
          <a:off x="2971800" y="620689"/>
          <a:ext cx="5715000" cy="57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0" y="3861048"/>
            <a:ext cx="200803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2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5417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53273" y="1260004"/>
            <a:ext cx="4653418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400" dirty="0" smtClean="0"/>
              <a:t>Neku vrstu ilegalne droge probalo je ili koristi 11 % ispitanika. 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49979"/>
            <a:ext cx="1557074" cy="156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53273" y="3236651"/>
            <a:ext cx="2484046" cy="5886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400" dirty="0" smtClean="0"/>
              <a:t>8 % koristi marihuanu 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827584" y="3862919"/>
            <a:ext cx="3600400" cy="1925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/>
              <a:t>Više od 1 % koristi </a:t>
            </a:r>
            <a:r>
              <a:rPr lang="sr-Latn-RS" sz="2400" dirty="0" err="1" smtClean="0"/>
              <a:t>speed</a:t>
            </a:r>
            <a:r>
              <a:rPr lang="sr-Latn-RS" sz="2400" dirty="0" smtClean="0"/>
              <a:t> i hašiš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0" y="5199616"/>
            <a:ext cx="4234691" cy="5886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400" dirty="0" smtClean="0"/>
              <a:t>Ispod 1% se spominje ekstazi, </a:t>
            </a:r>
            <a:r>
              <a:rPr lang="sr-Latn-RS" sz="2400" dirty="0" err="1" smtClean="0"/>
              <a:t>amfetamin</a:t>
            </a:r>
            <a:r>
              <a:rPr lang="sr-Latn-RS" sz="2400" dirty="0" smtClean="0"/>
              <a:t>, lepak, LSD, </a:t>
            </a:r>
          </a:p>
          <a:p>
            <a:pPr algn="ctr"/>
            <a:r>
              <a:rPr lang="sr-Latn-RS" sz="2400" dirty="0"/>
              <a:t>h</a:t>
            </a:r>
            <a:r>
              <a:rPr lang="sr-Latn-RS" sz="2400" dirty="0" smtClean="0"/>
              <a:t>eroin u 2,  kokain u 4 slučaja.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554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Broj učenika </a:t>
            </a:r>
            <a:br>
              <a:rPr lang="sr-Latn-CS" dirty="0"/>
            </a:br>
            <a:r>
              <a:rPr lang="sr-Latn-CS" dirty="0" smtClean="0"/>
              <a:t>osnovne </a:t>
            </a:r>
            <a:r>
              <a:rPr lang="sr-Latn-CS" dirty="0"/>
              <a:t>i </a:t>
            </a:r>
            <a:r>
              <a:rPr lang="sr-Latn-CS" dirty="0" smtClean="0"/>
              <a:t>srednje škole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19852"/>
              </p:ext>
            </p:extLst>
          </p:nvPr>
        </p:nvGraphicFramePr>
        <p:xfrm>
          <a:off x="2971800" y="792163"/>
          <a:ext cx="5715000" cy="55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CS" dirty="0" smtClean="0"/>
              <a:t> </a:t>
            </a:r>
            <a:r>
              <a:rPr lang="sr-Latn-CS" dirty="0"/>
              <a:t/>
            </a:r>
            <a:br>
              <a:rPr lang="sr-Latn-CS" dirty="0"/>
            </a:br>
            <a:r>
              <a:rPr lang="sr-Latn-CS" sz="1600" dirty="0" smtClean="0"/>
              <a:t>podaci </a:t>
            </a:r>
            <a:r>
              <a:rPr lang="sr-Latn-CS" sz="1600" dirty="0"/>
              <a:t>prikupljeni </a:t>
            </a:r>
            <a:endParaRPr lang="sr-Latn-CS" sz="1600" dirty="0" smtClean="0"/>
          </a:p>
          <a:p>
            <a:r>
              <a:rPr lang="sr-Latn-CS" sz="1600" dirty="0" smtClean="0"/>
              <a:t>školske </a:t>
            </a:r>
            <a:r>
              <a:rPr lang="sr-Latn-CS" sz="1600" b="1" dirty="0" smtClean="0"/>
              <a:t>2014/2015 </a:t>
            </a:r>
            <a:r>
              <a:rPr lang="sr-Latn-CS" sz="1600" dirty="0" smtClean="0"/>
              <a:t>godine</a:t>
            </a:r>
          </a:p>
          <a:p>
            <a:endParaRPr lang="sr-Latn-CS" sz="1600" dirty="0"/>
          </a:p>
          <a:p>
            <a:r>
              <a:rPr lang="sr-Latn-CS" sz="1600" dirty="0" smtClean="0"/>
              <a:t>Uzorak: 1562</a:t>
            </a:r>
            <a:endParaRPr lang="en-US" sz="1600" dirty="0"/>
          </a:p>
        </p:txBody>
      </p:sp>
      <p:pic>
        <p:nvPicPr>
          <p:cNvPr id="5122" name="Picture 2" descr="http://www.clker.com/cliparts/4/V/Q/A/B/s/school-building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2" y="4293097"/>
            <a:ext cx="129105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U svetlu ESPAD istraživanja – pušenje</a:t>
            </a:r>
            <a:br>
              <a:rPr lang="sr-Latn-RS" dirty="0" smtClean="0"/>
            </a:br>
            <a:r>
              <a:rPr lang="sr-Latn-RS" sz="1600" dirty="0" smtClean="0"/>
              <a:t>u ovim istraživanjima uvek se prate </a:t>
            </a:r>
            <a:r>
              <a:rPr lang="sr-Latn-RS" sz="1600" dirty="0" smtClean="0"/>
              <a:t>mladi </a:t>
            </a:r>
            <a:r>
              <a:rPr lang="sr-Latn-RS" sz="1600" dirty="0" smtClean="0"/>
              <a:t>na </a:t>
            </a:r>
            <a:r>
              <a:rPr lang="sr-Latn-RS" sz="1600" dirty="0" smtClean="0"/>
              <a:t>uzrastu </a:t>
            </a:r>
            <a:r>
              <a:rPr lang="sr-Latn-RS" sz="1600" dirty="0" smtClean="0"/>
              <a:t>od 15-16 godina</a:t>
            </a:r>
            <a:r>
              <a:rPr lang="en-US" sz="1600" dirty="0" smtClean="0"/>
              <a:t> /  </a:t>
            </a:r>
            <a:r>
              <a:rPr lang="en-US" sz="1600" dirty="0" smtClean="0"/>
              <a:t>pore</a:t>
            </a:r>
            <a:r>
              <a:rPr lang="sr-Latn-RS" sz="1600" dirty="0" smtClean="0"/>
              <a:t>đenje sa našim uzorkom od 15-16 god i po jezicima nastave</a:t>
            </a:r>
            <a:br>
              <a:rPr lang="sr-Latn-RS" sz="1600" dirty="0" smtClean="0"/>
            </a:br>
            <a:r>
              <a:rPr lang="sr-Latn-RS" sz="1600" dirty="0" smtClean="0"/>
              <a:t>pitanja nisu identična, </a:t>
            </a:r>
            <a:r>
              <a:rPr lang="sr-Latn-RS" sz="1600" dirty="0" smtClean="0"/>
              <a:t>ali  su veoma </a:t>
            </a:r>
            <a:r>
              <a:rPr lang="sr-Latn-RS" sz="1600" dirty="0" smtClean="0"/>
              <a:t>slična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64016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596336" y="1844824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07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U svetlu ESPAD istraživanja – alkohol</a:t>
            </a:r>
            <a:br>
              <a:rPr lang="sr-Latn-RS" dirty="0" smtClean="0"/>
            </a:br>
            <a:r>
              <a:rPr lang="sr-Latn-RS" sz="1600" dirty="0" smtClean="0"/>
              <a:t>uzorak 2011 – 173 , 2015 – 487 (uzrast: 15-16 godina i nastavni jezik)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71493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596336" y="1844824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913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3600" dirty="0" smtClean="0"/>
              <a:t>U svetlu ESPAD istraživanja – ilegalna droga</a:t>
            </a:r>
            <a:r>
              <a:rPr lang="sr-Latn-RS" sz="3600" dirty="0"/>
              <a:t/>
            </a:r>
            <a:br>
              <a:rPr lang="sr-Latn-RS" sz="3600" dirty="0"/>
            </a:br>
            <a:r>
              <a:rPr lang="sr-Latn-RS" sz="2000" dirty="0" smtClean="0"/>
              <a:t>odnosi se u 90 % slučajeva na </a:t>
            </a:r>
            <a:r>
              <a:rPr lang="sr-Latn-RS" sz="2000" dirty="0"/>
              <a:t>marihuanu (uzrast: 15-16 godina i nastavni jezik)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62373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7596336" y="1844824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530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 </a:t>
            </a:r>
            <a:r>
              <a:rPr lang="hu-HU" sz="4400" b="1" dirty="0" smtClean="0">
                <a:solidFill>
                  <a:schemeClr val="accent1">
                    <a:lumMod val="75000"/>
                  </a:schemeClr>
                </a:solidFill>
              </a:rPr>
              <a:t>Hvala na </a:t>
            </a:r>
            <a:r>
              <a:rPr lang="hu-HU" sz="4400" b="1" dirty="0" smtClean="0">
                <a:solidFill>
                  <a:schemeClr val="accent1">
                    <a:lumMod val="75000"/>
                  </a:schemeClr>
                </a:solidFill>
              </a:rPr>
              <a:t>pažnji!</a:t>
            </a:r>
            <a:endParaRPr lang="hu-H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1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631229"/>
              </p:ext>
            </p:extLst>
          </p:nvPr>
        </p:nvGraphicFramePr>
        <p:xfrm>
          <a:off x="2971800" y="792163"/>
          <a:ext cx="5715000" cy="55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sr-Latn-RS" sz="1800" dirty="0" smtClean="0"/>
          </a:p>
          <a:p>
            <a:endParaRPr lang="sr-Latn-RS" sz="1800" dirty="0"/>
          </a:p>
          <a:p>
            <a:r>
              <a:rPr lang="sr-Latn-RS" sz="1800" dirty="0" smtClean="0"/>
              <a:t>polovi</a:t>
            </a:r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Broj učenika </a:t>
            </a:r>
            <a:br>
              <a:rPr lang="sr-Latn-CS" dirty="0"/>
            </a:br>
            <a:r>
              <a:rPr lang="sr-Latn-CS" dirty="0" smtClean="0"/>
              <a:t>osnovne (</a:t>
            </a:r>
            <a:r>
              <a:rPr lang="sr-Latn-CS" dirty="0" err="1" smtClean="0"/>
              <a:t>8.r</a:t>
            </a:r>
            <a:r>
              <a:rPr lang="sr-Latn-CS" dirty="0" smtClean="0"/>
              <a:t>)</a:t>
            </a:r>
            <a:br>
              <a:rPr lang="sr-Latn-CS" dirty="0" smtClean="0"/>
            </a:br>
            <a:r>
              <a:rPr lang="sr-Latn-CS" dirty="0" smtClean="0"/>
              <a:t>i srednje škole</a:t>
            </a:r>
            <a:endParaRPr lang="en-US" dirty="0"/>
          </a:p>
        </p:txBody>
      </p:sp>
      <p:pic>
        <p:nvPicPr>
          <p:cNvPr id="6146" name="Picture 2" descr="http://madprime.org/wp-content/uploads/2014/02/people_rejon_open_clipar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09"/>
          <a:stretch/>
        </p:blipFill>
        <p:spPr bwMode="auto">
          <a:xfrm>
            <a:off x="755576" y="3855690"/>
            <a:ext cx="1233466" cy="18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000" dirty="0" err="1" smtClean="0"/>
              <a:t>Uzorak</a:t>
            </a:r>
            <a:r>
              <a:rPr lang="hu-HU" sz="3000" dirty="0" smtClean="0"/>
              <a:t> </a:t>
            </a:r>
            <a:r>
              <a:rPr lang="hu-HU" sz="3000" dirty="0" err="1" smtClean="0"/>
              <a:t>po</a:t>
            </a:r>
            <a:r>
              <a:rPr lang="hu-HU" sz="3000" dirty="0" smtClean="0"/>
              <a:t> </a:t>
            </a:r>
            <a:r>
              <a:rPr lang="hu-HU" sz="3000" dirty="0" err="1" smtClean="0"/>
              <a:t>godinama</a:t>
            </a:r>
            <a:r>
              <a:rPr lang="hu-HU" sz="3000" dirty="0" smtClean="0"/>
              <a:t> </a:t>
            </a:r>
            <a:r>
              <a:rPr lang="hu-HU" sz="3000" dirty="0" err="1" smtClean="0"/>
              <a:t>starosti</a:t>
            </a:r>
            <a:r>
              <a:rPr lang="hu-HU" sz="3000" dirty="0" smtClean="0"/>
              <a:t> u </a:t>
            </a:r>
            <a:r>
              <a:rPr lang="hu-HU" sz="3000" dirty="0" err="1" smtClean="0"/>
              <a:t>tri</a:t>
            </a:r>
            <a:r>
              <a:rPr lang="hu-HU" sz="3000" dirty="0" smtClean="0"/>
              <a:t> </a:t>
            </a:r>
            <a:r>
              <a:rPr lang="hu-HU" sz="3000" dirty="0" err="1" smtClean="0"/>
              <a:t>ispitivana</a:t>
            </a:r>
            <a:r>
              <a:rPr lang="hu-HU" sz="3000" dirty="0" smtClean="0"/>
              <a:t> </a:t>
            </a:r>
            <a:r>
              <a:rPr lang="hu-HU" sz="3000" dirty="0" err="1" smtClean="0"/>
              <a:t>vremenska</a:t>
            </a:r>
            <a:r>
              <a:rPr lang="hu-HU" sz="3000" dirty="0" smtClean="0"/>
              <a:t> </a:t>
            </a:r>
            <a:r>
              <a:rPr lang="hu-HU" sz="3000" dirty="0" err="1" smtClean="0"/>
              <a:t>perioda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7300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9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844832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sr-Latn-CS" b="1" dirty="0"/>
              <a:t>Procenat  </a:t>
            </a:r>
            <a:r>
              <a:rPr lang="sr-Latn-CS" b="1" dirty="0" smtClean="0"/>
              <a:t/>
            </a:r>
            <a:br>
              <a:rPr lang="sr-Latn-CS" b="1" dirty="0" smtClean="0"/>
            </a:br>
            <a:r>
              <a:rPr lang="sr-Latn-CS" b="1" dirty="0" smtClean="0"/>
              <a:t>(broj</a:t>
            </a:r>
            <a:r>
              <a:rPr lang="sr-Latn-CS" b="1" dirty="0"/>
              <a:t>) učenika </a:t>
            </a:r>
            <a:br>
              <a:rPr lang="sr-Latn-CS" b="1" dirty="0"/>
            </a:br>
            <a:r>
              <a:rPr lang="sr-Latn-CS" b="1" dirty="0"/>
              <a:t>pušača osnovne i srednje </a:t>
            </a:r>
            <a:r>
              <a:rPr lang="sr-Latn-CS" b="1" dirty="0" smtClean="0"/>
              <a:t>škole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565095"/>
              </p:ext>
            </p:extLst>
          </p:nvPr>
        </p:nvGraphicFramePr>
        <p:xfrm>
          <a:off x="2987824" y="870192"/>
          <a:ext cx="5760640" cy="55017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4136"/>
                <a:gridCol w="1080120"/>
                <a:gridCol w="1152128"/>
                <a:gridCol w="1152128"/>
                <a:gridCol w="1152128"/>
              </a:tblGrid>
              <a:tr h="64263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Osnovna 2011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Osnovna 2015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 err="1" smtClean="0"/>
                        <a:t>Srednja</a:t>
                      </a:r>
                      <a:endParaRPr lang="hu-HU" sz="1600" dirty="0" smtClean="0"/>
                    </a:p>
                    <a:p>
                      <a:pPr algn="r"/>
                      <a:r>
                        <a:rPr lang="hu-HU" sz="1600" dirty="0" smtClean="0"/>
                        <a:t>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 err="1" smtClean="0"/>
                        <a:t>Srednja</a:t>
                      </a:r>
                      <a:endParaRPr lang="hu-HU" sz="1600" dirty="0" smtClean="0"/>
                    </a:p>
                    <a:p>
                      <a:pPr algn="r"/>
                      <a:r>
                        <a:rPr lang="hu-HU" sz="1600" dirty="0" smtClean="0"/>
                        <a:t>2015</a:t>
                      </a:r>
                      <a:endParaRPr lang="en-US" sz="1600" dirty="0"/>
                    </a:p>
                  </a:txBody>
                  <a:tcPr anchor="ctr"/>
                </a:tc>
              </a:tr>
              <a:tr h="642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Nije ni probao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72.3 % </a:t>
                      </a: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(805)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79.6 %</a:t>
                      </a:r>
                    </a:p>
                    <a:p>
                      <a:pPr algn="r"/>
                      <a:r>
                        <a:rPr lang="hu-HU" sz="1600" dirty="0" smtClean="0"/>
                        <a:t>(799)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45.1 %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(235)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43.4</a:t>
                      </a:r>
                      <a:r>
                        <a:rPr lang="hu-HU" sz="1600" b="1" baseline="0" dirty="0" smtClean="0"/>
                        <a:t> %</a:t>
                      </a:r>
                    </a:p>
                    <a:p>
                      <a:pPr algn="r"/>
                      <a:r>
                        <a:rPr lang="hu-HU" sz="1600" baseline="0" dirty="0" smtClean="0"/>
                        <a:t>(238)</a:t>
                      </a:r>
                      <a:endParaRPr lang="en-US" sz="1600" dirty="0"/>
                    </a:p>
                  </a:txBody>
                  <a:tcPr anchor="ctr"/>
                </a:tc>
              </a:tr>
              <a:tr h="642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Probao</a:t>
                      </a:r>
                      <a:r>
                        <a:rPr kumimoji="0" lang="hu-H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hu-H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22.2 % </a:t>
                      </a: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(247)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16.1 %</a:t>
                      </a:r>
                    </a:p>
                    <a:p>
                      <a:pPr algn="r"/>
                      <a:r>
                        <a:rPr lang="hu-HU" sz="1600" dirty="0" smtClean="0"/>
                        <a:t>(162)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22.8 %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(119)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22.00 %</a:t>
                      </a:r>
                    </a:p>
                    <a:p>
                      <a:pPr algn="r"/>
                      <a:r>
                        <a:rPr lang="hu-HU" sz="1600" dirty="0" smtClean="0"/>
                        <a:t>(121)</a:t>
                      </a:r>
                      <a:endParaRPr lang="en-US" sz="1600" dirty="0"/>
                    </a:p>
                  </a:txBody>
                  <a:tcPr anchor="ctr"/>
                </a:tc>
              </a:tr>
              <a:tr h="642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ponekad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3.6 %   </a:t>
                      </a: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(40)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3.00 %</a:t>
                      </a:r>
                    </a:p>
                    <a:p>
                      <a:pPr algn="r"/>
                      <a:r>
                        <a:rPr lang="hu-HU" sz="1600" dirty="0" smtClean="0"/>
                        <a:t>(30)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8.4 %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(44)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12.60 %</a:t>
                      </a:r>
                    </a:p>
                    <a:p>
                      <a:pPr algn="r"/>
                      <a:r>
                        <a:rPr lang="hu-HU" sz="1600" dirty="0" smtClean="0"/>
                        <a:t>(69)</a:t>
                      </a:r>
                      <a:endParaRPr lang="en-US" sz="1600" dirty="0"/>
                    </a:p>
                  </a:txBody>
                  <a:tcPr anchor="ctr"/>
                </a:tc>
              </a:tr>
              <a:tr h="772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dnevno</a:t>
                      </a:r>
                      <a:r>
                        <a:rPr kumimoji="0" lang="hu-H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hu-H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nekoliko</a:t>
                      </a:r>
                      <a:r>
                        <a:rPr kumimoji="0" lang="hu-H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hu-H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komada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1.3 %</a:t>
                      </a: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(15)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0.9 %</a:t>
                      </a:r>
                    </a:p>
                    <a:p>
                      <a:pPr algn="r"/>
                      <a:r>
                        <a:rPr lang="hu-HU" sz="1600" dirty="0" smtClean="0"/>
                        <a:t>(9)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7.1 %  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(37)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12.00 %</a:t>
                      </a:r>
                    </a:p>
                    <a:p>
                      <a:pPr algn="r"/>
                      <a:r>
                        <a:rPr lang="hu-HU" sz="1600" dirty="0" smtClean="0"/>
                        <a:t>(66)</a:t>
                      </a:r>
                      <a:endParaRPr lang="en-US" sz="1600" dirty="0"/>
                    </a:p>
                  </a:txBody>
                  <a:tcPr anchor="ctr"/>
                </a:tc>
              </a:tr>
              <a:tr h="642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dnevno</a:t>
                      </a:r>
                      <a:r>
                        <a:rPr kumimoji="0" lang="hu-H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hu-H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</a:t>
                      </a:r>
                      <a:r>
                        <a:rPr kumimoji="0" lang="hu-H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 </a:t>
                      </a:r>
                      <a:r>
                        <a:rPr kumimoji="0" lang="hu-H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kutije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0.5 %</a:t>
                      </a: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(6)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0.1 %</a:t>
                      </a:r>
                    </a:p>
                    <a:p>
                      <a:pPr algn="r"/>
                      <a:r>
                        <a:rPr lang="hu-HU" sz="1600" dirty="0" smtClean="0"/>
                        <a:t>(1)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14.6 %  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(76)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8.2 %</a:t>
                      </a:r>
                    </a:p>
                    <a:p>
                      <a:pPr algn="r"/>
                      <a:r>
                        <a:rPr lang="hu-HU" sz="1600" dirty="0" smtClean="0"/>
                        <a:t>(45)</a:t>
                      </a:r>
                      <a:endParaRPr lang="en-US" sz="1600" dirty="0"/>
                    </a:p>
                  </a:txBody>
                  <a:tcPr anchor="ctr"/>
                </a:tc>
              </a:tr>
              <a:tr h="772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dnevno</a:t>
                      </a:r>
                      <a:r>
                        <a:rPr kumimoji="0" lang="hu-H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hu-H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vi</a:t>
                      </a:r>
                      <a:r>
                        <a:rPr kumimoji="0" lang="sr-Latn-C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še</a:t>
                      </a:r>
                      <a:r>
                        <a:rPr kumimoji="0" lang="sr-Latn-C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od kutije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0.1 %</a:t>
                      </a: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(1)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0.3 %</a:t>
                      </a:r>
                    </a:p>
                    <a:p>
                      <a:pPr algn="r"/>
                      <a:r>
                        <a:rPr lang="hu-HU" sz="1600" dirty="0" smtClean="0"/>
                        <a:t>(3)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1.9 %  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1.8 %</a:t>
                      </a:r>
                    </a:p>
                    <a:p>
                      <a:pPr algn="r"/>
                      <a:r>
                        <a:rPr lang="hu-HU" sz="1600" dirty="0" smtClean="0"/>
                        <a:t>(10)</a:t>
                      </a:r>
                      <a:endParaRPr lang="en-US" sz="1600" dirty="0"/>
                    </a:p>
                  </a:txBody>
                  <a:tcPr anchor="ctr"/>
                </a:tc>
              </a:tr>
              <a:tr h="642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ukupno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1004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b="1" dirty="0" smtClean="0"/>
                        <a:t>549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73" name="Picture 5" descr="http://www.publicdomainpictures.net/download-picture.php?adresar=80000&amp;soubor=woman-smoking-silhouette-clipar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05064"/>
            <a:ext cx="1097400" cy="137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1268" y="2875002"/>
            <a:ext cx="132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2011, 2014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42268577"/>
              </p:ext>
            </p:extLst>
          </p:nvPr>
        </p:nvGraphicFramePr>
        <p:xfrm>
          <a:off x="395536" y="83671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9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2664476"/>
              </p:ext>
            </p:extLst>
          </p:nvPr>
        </p:nvGraphicFramePr>
        <p:xfrm>
          <a:off x="395536" y="83671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92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2564912"/>
          </a:xfrm>
        </p:spPr>
        <p:txBody>
          <a:bodyPr/>
          <a:lstStyle/>
          <a:p>
            <a:r>
              <a:rPr lang="sr-Latn-CS" b="1" dirty="0"/>
              <a:t>Procenat učenika koji puše (makar i povremeno) u odnosu na godine </a:t>
            </a:r>
            <a:r>
              <a:rPr lang="sr-Latn-CS" b="1" dirty="0" smtClean="0"/>
              <a:t>starosti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720259"/>
              </p:ext>
            </p:extLst>
          </p:nvPr>
        </p:nvGraphicFramePr>
        <p:xfrm>
          <a:off x="2971800" y="620689"/>
          <a:ext cx="5715000" cy="57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501008"/>
            <a:ext cx="2139696" cy="28731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4214812"/>
            <a:ext cx="10969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8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Pušenje, pol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1052133"/>
              </p:ext>
            </p:extLst>
          </p:nvPr>
        </p:nvGraphicFramePr>
        <p:xfrm>
          <a:off x="457200" y="1916832"/>
          <a:ext cx="40386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4521968"/>
              </p:ext>
            </p:extLst>
          </p:nvPr>
        </p:nvGraphicFramePr>
        <p:xfrm>
          <a:off x="4648200" y="1673224"/>
          <a:ext cx="4038600" cy="499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512044"/>
            <a:ext cx="720080" cy="90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madprime.org/wp-content/uploads/2014/02/people_rejon_open_clipar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09"/>
          <a:stretch/>
        </p:blipFill>
        <p:spPr bwMode="auto">
          <a:xfrm>
            <a:off x="1403648" y="512044"/>
            <a:ext cx="792088" cy="12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15464</TotalTime>
  <Words>550</Words>
  <Application>Microsoft Office PowerPoint</Application>
  <PresentationFormat>On-screen Show (4:3)</PresentationFormat>
  <Paragraphs>167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Fondacija mentalne higijene „EXSPECTO”</vt:lpstr>
      <vt:lpstr>Broj učenika  osnovne i srednje škole</vt:lpstr>
      <vt:lpstr>Broj učenika  osnovne (8.r) i srednje škole</vt:lpstr>
      <vt:lpstr>Uzorak po godinama starosti u tri ispitivana vremenska perioda</vt:lpstr>
      <vt:lpstr>Procenat   (broj) učenika  pušača osnovne i srednje škole</vt:lpstr>
      <vt:lpstr>PowerPoint Presentation</vt:lpstr>
      <vt:lpstr>PowerPoint Presentation</vt:lpstr>
      <vt:lpstr>Procenat učenika koji puše (makar i povremeno) u odnosu na godine starosti</vt:lpstr>
      <vt:lpstr>Pušenje, pol</vt:lpstr>
      <vt:lpstr>Procenat pušača u zavisnosti od školskog uspeha</vt:lpstr>
      <vt:lpstr>Procenat  (i broj) učenika osnovne i srednje škole – konzumiranje alkohola </vt:lpstr>
      <vt:lpstr>PowerPoint Presentation</vt:lpstr>
      <vt:lpstr>PowerPoint Presentation</vt:lpstr>
      <vt:lpstr>Procenat učenika koji piju (makar i povremeno) u odnosu na godine starosti</vt:lpstr>
      <vt:lpstr>PowerPoint Presentation</vt:lpstr>
      <vt:lpstr>PowerPoint Presentation</vt:lpstr>
      <vt:lpstr>PowerPoint Presentation</vt:lpstr>
      <vt:lpstr>Procenat učenika koji su probali neku ilegalnu drogu</vt:lpstr>
      <vt:lpstr>PowerPoint Presentation</vt:lpstr>
      <vt:lpstr>U svetlu ESPAD istraživanja – pušenje u ovim istraživanjima uvek se prate mladi na uzrastu od 15-16 godina /  poređenje sa našim uzorkom od 15-16 god i po jezicima nastave pitanja nisu identična, ali  su veoma slična</vt:lpstr>
      <vt:lpstr>U svetlu ESPAD istraživanja – alkohol uzorak 2011 – 173 , 2015 – 487 (uzrast: 15-16 godina i nastavni jezik)</vt:lpstr>
      <vt:lpstr>U svetlu ESPAD istraživanja – ilegalna droga odnosi se u 90 % slučajeva na marihuanu (uzrast: 15-16 godina i nastavni jezik)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wgrg</dc:title>
  <dc:creator>Anagramma</dc:creator>
  <cp:lastModifiedBy>Exspecto D</cp:lastModifiedBy>
  <cp:revision>55</cp:revision>
  <dcterms:created xsi:type="dcterms:W3CDTF">2015-10-10T15:35:17Z</dcterms:created>
  <dcterms:modified xsi:type="dcterms:W3CDTF">2015-11-23T13:19:13Z</dcterms:modified>
</cp:coreProperties>
</file>